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5" r:id="rId3"/>
    <p:sldId id="257" r:id="rId4"/>
    <p:sldId id="289" r:id="rId5"/>
    <p:sldId id="290" r:id="rId6"/>
    <p:sldId id="294" r:id="rId7"/>
    <p:sldId id="291" r:id="rId8"/>
    <p:sldId id="282" r:id="rId9"/>
    <p:sldId id="286" r:id="rId10"/>
    <p:sldId id="287" r:id="rId11"/>
    <p:sldId id="276" r:id="rId12"/>
    <p:sldId id="297" r:id="rId13"/>
    <p:sldId id="299" r:id="rId14"/>
    <p:sldId id="300" r:id="rId15"/>
    <p:sldId id="30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85417"/>
  </p:normalViewPr>
  <p:slideViewPr>
    <p:cSldViewPr snapToGrid="0" snapToObjects="1">
      <p:cViewPr varScale="1">
        <p:scale>
          <a:sx n="98" d="100"/>
          <a:sy n="98" d="100"/>
        </p:scale>
        <p:origin x="1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01400-D2EE-A84E-9EB0-A35001512C57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A4D93-186D-B14F-AEE7-632AD0809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5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6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38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Number_projects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Most of employees having 2 projects are showing a high rate of leaving most of them seem to be mid level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satisfaction_level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Most of the employees having 3 - 5 projects are having high satisfaction level. We can also see employees leaving creeping between 3 - 5 projects and most of employees leaving are having high satisfaction level too.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- 6 - 7 projects however we see satisfaction level being very low and a very high rate employees leaving.</a:t>
            </a:r>
          </a:p>
          <a:p>
            <a:endParaRPr lang="en-US" dirty="0" smtClean="0"/>
          </a:p>
          <a:p>
            <a:r>
              <a:rPr lang="en-US" dirty="0" err="1" smtClean="0"/>
              <a:t>Average_monthly_hours</a:t>
            </a:r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Since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average_montly_hours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continous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in order for being able to use as a facet lets make it a discrete by creating ranges /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monthly_hrs_range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Starting at 174 hours as that is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average monthly hours.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putting in 174 and less average monthly hours show medium satisfaction and very high rate of leaving.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putting in 174 - 225 average monthly hours seems to have higher satisfaction level. Though we can see a small peak in employees leaving in this category. (8-10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day)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putting in 225 - 275 average monthly hours show mostly higher satisfaction level and we can see rate of leaving in high satisfaction level creeping. (10 - 13 hours a day)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putting in 275 hours and more average monthly hours are having a very low satisfaction level and are mostly leaving.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1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Last_evaluation</a:t>
            </a:r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Since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last_evaluation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continuous data, first lets round the last evaluation to 1 place and then make it into a factor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having evaluation rating 0.4 - 0.6, show satisfaction levels improving with rating and employees leaving have mostly medium satisfaction level.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at 0.7 rating show higher satisfaction level and low rate of quitting.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having higher rating of 0.8 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 with increasing rating we see folks leaving with low satisfaction level gradually reducing but then employees with high satisfaction and leaving is slowly creeping up.</a:t>
            </a:r>
          </a:p>
          <a:p>
            <a:pPr marL="171450" indent="-171450">
              <a:buFontTx/>
              <a:buChar char="-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Time_spend_company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who have spent 2 years show very low rate of leaving and seem to have high satisfaction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who have been with the company 3 years show high satisfaction level among folks who remain but mostly there is a segment with medium satisfaction who are leaving with high rate.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who have spent 4 years continue to have high satisfaction level among who remain, but has a segment which has low satisfaction level and are leaving at high rate.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who have been with company 5- 6 years however show a higher rate of leaving in higher satisfaction level.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who have been longer than 6 are very low and most of them stay.</a:t>
            </a:r>
          </a:p>
          <a:p>
            <a:pPr marL="171450" indent="-171450">
              <a:buFontTx/>
              <a:buChar char="-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8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3 categories/patterns of employees who are leaving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satisfaction level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involved in 3 - 5 projects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putting in 225 - 275 average monthly hours. (10 - 13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with a evaluation rating of 0.8 - 1.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who have been with the company 5 - 6 years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medium satisfaction level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involved in 2 projects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putting in 174 and less average monthly hours. ( less than 8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day)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having evaluation rating 0.4 - 0.6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who have been with the company for around 3 years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satisfaction level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involved in 6 - 7 projects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putting in 275 hours and more average monthly hours (More than 13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day)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having evaluation rating 0.8 - 1 ( this group also has folks leaving at higher satisfaction level too)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who have been with the company for around 4 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80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3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having overall higher satisfaction level,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involved 3-5 projects,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spend 5 - 6 years.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higher evaluation rating (0.8 -1) and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monthly hours of 225 - 275 hours. Assuming 22 working days a month, this translates to 10 - 13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day.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1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having overall medium satisfaction level,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involved in less than 2 projects,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spend 3 - 4 years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to medium evaluation rating (&lt;0.6) and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average monthly hours of less than 175 hours.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2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having overall low satisfaction level,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involved in mainly 6 - 7 projects,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spend 4 -5 years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evaluation rating (0.8-1) and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average monthly hours of 225 - 350 hours. Assuming 22 working days a month, this translates to 10 - 16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day.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9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06E4-3D1F-AF41-AB1F-4D34E541AFD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229E-3882-FD4D-80E5-4F212EAFE42C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0D8D-CEFC-7F4C-A7C8-39A3EAE484F5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660-2BCC-2A40-95D7-A4608FE64994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5B0B-B333-C44B-9B97-4D373A8BD5CE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EEFA-736D-9743-9A70-06ECAD35E5ED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2A7D-A212-C341-85E3-53EB0C15EB56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F897-1E8B-3E4E-9EBA-D6D1BAF1000D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50D0-047C-E74A-B253-DE8C449063FF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BEA1B-F42C-0E40-9D36-D74B0606BC3D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6D03-95AC-FE44-A498-6F13F5B41F2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4AAA6-4B4F-BC45-BECB-33253D230E15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7E0E-A3A8-5048-9D03-1995133590E7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E968-EA3D-6740-9797-F4D5EFAD8184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9FF7-EB93-034B-8292-5840DB3F9025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E4C30-ABAA-3444-916C-643D5720B283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86EA0A8-CE01-CB40-9ABF-8695E67CE9FE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ludobenistant/hr-analytic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Science - </a:t>
            </a:r>
            <a:r>
              <a:rPr lang="en-US" dirty="0"/>
              <a:t>Capstone Project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By - Anthony valantra</a:t>
            </a:r>
          </a:p>
          <a:p>
            <a:pPr algn="r"/>
            <a:r>
              <a:rPr lang="en-US" dirty="0" smtClean="0"/>
              <a:t>Mentor - Mike Badescu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082396" y="6424668"/>
            <a:ext cx="990599" cy="304799"/>
          </a:xfrm>
        </p:spPr>
        <p:txBody>
          <a:bodyPr/>
          <a:lstStyle/>
          <a:p>
            <a:fld id="{EDEA92F1-4490-BB49-8D2A-5A4A17E2E7DA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0748" y="6424668"/>
            <a:ext cx="4034849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7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225" y="183087"/>
            <a:ext cx="9404723" cy="784066"/>
          </a:xfrm>
        </p:spPr>
        <p:txBody>
          <a:bodyPr/>
          <a:lstStyle/>
          <a:p>
            <a:r>
              <a:rPr lang="en-US" dirty="0"/>
              <a:t>Cluster </a:t>
            </a:r>
            <a:r>
              <a:rPr lang="en-US" dirty="0" smtClean="0"/>
              <a:t>Analysis -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25" y="1755748"/>
            <a:ext cx="9803668" cy="3521646"/>
          </a:xfrm>
        </p:spPr>
        <p:txBody>
          <a:bodyPr>
            <a:noAutofit/>
          </a:bodyPr>
          <a:lstStyle/>
          <a:p>
            <a:r>
              <a:rPr lang="en-US" dirty="0"/>
              <a:t>cluster 3 are employees that company need to find ways to retain. Based on earlier exploratory analysis we know keeping average monthly hours to 174 - 225 </a:t>
            </a:r>
            <a:r>
              <a:rPr lang="en-US" dirty="0" err="1"/>
              <a:t>hrs</a:t>
            </a:r>
            <a:r>
              <a:rPr lang="en-US" dirty="0"/>
              <a:t> or 8-10 </a:t>
            </a:r>
            <a:r>
              <a:rPr lang="en-US" dirty="0" err="1"/>
              <a:t>hrs</a:t>
            </a:r>
            <a:r>
              <a:rPr lang="en-US" dirty="0"/>
              <a:t> a day helps to maintain retention and employee satisfaction.</a:t>
            </a:r>
          </a:p>
          <a:p>
            <a:r>
              <a:rPr lang="en-US" dirty="0"/>
              <a:t>cluster 2 are over worked employees, company need to find ways to optimize work load and improve satisfaction level</a:t>
            </a:r>
          </a:p>
          <a:p>
            <a:r>
              <a:rPr lang="en-US" dirty="0"/>
              <a:t>cluster 1 are under under utilized employees and company need to find means to have them share the work load of cluster 2.</a:t>
            </a:r>
          </a:p>
          <a:p>
            <a:r>
              <a:rPr lang="en-US" dirty="0"/>
              <a:t>Overall right sizing work load and ensuring a 8 - 10 hours a day work load will go long way to have highly satisfied employee and low attrition rate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01116" y="6449143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096" y="6449143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29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to predict Employees leaving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7"/>
            <a:ext cx="8946541" cy="3989537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dirty="0"/>
              <a:t> </a:t>
            </a:r>
            <a:r>
              <a:rPr lang="en-US" dirty="0" smtClean="0"/>
              <a:t>Attributes </a:t>
            </a:r>
            <a:r>
              <a:rPr lang="en-US" dirty="0"/>
              <a:t>significant for the </a:t>
            </a:r>
            <a:r>
              <a:rPr lang="en-US" dirty="0" smtClean="0"/>
              <a:t>model </a:t>
            </a:r>
            <a:r>
              <a:rPr lang="en-US" dirty="0"/>
              <a:t>to </a:t>
            </a:r>
            <a:r>
              <a:rPr lang="en-US" dirty="0" smtClean="0"/>
              <a:t>predict employees leaving:</a:t>
            </a:r>
            <a:endParaRPr lang="en-US" dirty="0" smtClean="0"/>
          </a:p>
          <a:p>
            <a:pPr lvl="1"/>
            <a:r>
              <a:rPr lang="en-US" i="1" dirty="0" err="1" smtClean="0"/>
              <a:t>number_project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time_spend_company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satisfaction_level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Work_accident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smtClean="0"/>
              <a:t>salary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ast_evaluation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average_montly_hours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smtClean="0"/>
              <a:t>promotion_last_5years</a:t>
            </a:r>
            <a:r>
              <a:rPr lang="en-US" dirty="0"/>
              <a:t> &amp; </a:t>
            </a:r>
            <a:endParaRPr lang="en-US" dirty="0" smtClean="0"/>
          </a:p>
          <a:p>
            <a:pPr lvl="1"/>
            <a:r>
              <a:rPr lang="en-US" i="1" dirty="0" err="1" smtClean="0"/>
              <a:t>dept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2396" y="65532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8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</a:t>
            </a:r>
            <a:r>
              <a:rPr lang="en-US" dirty="0" smtClean="0"/>
              <a:t>Regression -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65980"/>
            <a:ext cx="9404723" cy="3241615"/>
          </a:xfrm>
        </p:spPr>
        <p:txBody>
          <a:bodyPr/>
          <a:lstStyle/>
          <a:p>
            <a:r>
              <a:rPr lang="en-US" dirty="0"/>
              <a:t>overall Accuracy of </a:t>
            </a:r>
            <a:r>
              <a:rPr lang="en-US" dirty="0" smtClean="0"/>
              <a:t>0.89 </a:t>
            </a:r>
            <a:r>
              <a:rPr lang="en-US" dirty="0"/>
              <a:t>against validation data as compared to </a:t>
            </a:r>
            <a:r>
              <a:rPr lang="en-US" dirty="0" smtClean="0"/>
              <a:t>0.9 </a:t>
            </a:r>
            <a:r>
              <a:rPr lang="en-US" dirty="0"/>
              <a:t>given by model data,</a:t>
            </a:r>
          </a:p>
          <a:p>
            <a:r>
              <a:rPr lang="en-US" dirty="0" smtClean="0"/>
              <a:t>model </a:t>
            </a:r>
            <a:r>
              <a:rPr lang="en-US" dirty="0"/>
              <a:t>is maintaining its accuracy levels and hence the model is </a:t>
            </a:r>
            <a:r>
              <a:rPr lang="en-US" dirty="0" smtClean="0"/>
              <a:t>repetitive </a:t>
            </a:r>
            <a:r>
              <a:rPr lang="en-US" dirty="0"/>
              <a:t>and is </a:t>
            </a:r>
            <a:r>
              <a:rPr lang="en-US" dirty="0" smtClean="0"/>
              <a:t>representative </a:t>
            </a:r>
            <a:r>
              <a:rPr lang="en-US" dirty="0"/>
              <a:t>of the problem.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52540" y="614266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773" y="6295068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4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-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65980"/>
            <a:ext cx="9404723" cy="3067723"/>
          </a:xfrm>
        </p:spPr>
        <p:txBody>
          <a:bodyPr>
            <a:normAutofit/>
          </a:bodyPr>
          <a:lstStyle/>
          <a:p>
            <a:r>
              <a:rPr lang="en-US" dirty="0"/>
              <a:t>overall Accuracy of </a:t>
            </a:r>
            <a:r>
              <a:rPr lang="en-US" dirty="0" smtClean="0"/>
              <a:t>0.99 </a:t>
            </a:r>
            <a:r>
              <a:rPr lang="en-US" dirty="0"/>
              <a:t>against validation data as compared to </a:t>
            </a:r>
            <a:r>
              <a:rPr lang="en-US" dirty="0" smtClean="0"/>
              <a:t>1.0 </a:t>
            </a:r>
            <a:r>
              <a:rPr lang="en-US" dirty="0"/>
              <a:t>given by model data,</a:t>
            </a:r>
          </a:p>
          <a:p>
            <a:r>
              <a:rPr lang="en-US" dirty="0" smtClean="0"/>
              <a:t>Though </a:t>
            </a:r>
            <a:r>
              <a:rPr lang="en-US" dirty="0" smtClean="0"/>
              <a:t>model </a:t>
            </a:r>
            <a:r>
              <a:rPr lang="en-US" dirty="0" smtClean="0"/>
              <a:t>is too </a:t>
            </a:r>
            <a:r>
              <a:rPr lang="en-US" dirty="0" smtClean="0"/>
              <a:t>perfect (accuracy of </a:t>
            </a:r>
            <a:r>
              <a:rPr lang="en-US" dirty="0" smtClean="0"/>
              <a:t>1.0) </a:t>
            </a:r>
            <a:r>
              <a:rPr lang="en-US" dirty="0" smtClean="0"/>
              <a:t>it is </a:t>
            </a:r>
            <a:r>
              <a:rPr lang="en-US" dirty="0"/>
              <a:t>maintaining its accuracy levels </a:t>
            </a:r>
            <a:r>
              <a:rPr lang="en-US" dirty="0" smtClean="0"/>
              <a:t>close enough with unseen data and </a:t>
            </a:r>
            <a:r>
              <a:rPr lang="en-US" dirty="0"/>
              <a:t>hence the model is </a:t>
            </a:r>
            <a:r>
              <a:rPr lang="en-US" dirty="0" smtClean="0"/>
              <a:t>repetitive </a:t>
            </a:r>
            <a:r>
              <a:rPr lang="en-US" dirty="0"/>
              <a:t>and is </a:t>
            </a:r>
            <a:r>
              <a:rPr lang="en-US" dirty="0" smtClean="0"/>
              <a:t>representative </a:t>
            </a:r>
            <a:r>
              <a:rPr lang="en-US" dirty="0"/>
              <a:t>of the problem</a:t>
            </a:r>
            <a:r>
              <a:rPr lang="en-US" dirty="0" smtClean="0"/>
              <a:t>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52540" y="614266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773" y="6295068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5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</a:t>
            </a:r>
            <a:r>
              <a:rPr lang="en-US" dirty="0"/>
              <a:t>Forest Model is giving better </a:t>
            </a:r>
            <a:r>
              <a:rPr lang="en-US" dirty="0" smtClean="0"/>
              <a:t>prediction for employees leaving.</a:t>
            </a:r>
          </a:p>
          <a:p>
            <a:r>
              <a:rPr lang="en-US" dirty="0"/>
              <a:t>Overall right sizing work load and ensuring a 8 - 10 hours a day work load will go long way to have highly satisfied employee and low attrition rate</a:t>
            </a:r>
            <a:r>
              <a:rPr lang="en-US" dirty="0" smtClean="0"/>
              <a:t>.</a:t>
            </a:r>
          </a:p>
          <a:p>
            <a:r>
              <a:rPr lang="en-US" dirty="0"/>
              <a:t>High rating does not equate </a:t>
            </a:r>
            <a:r>
              <a:rPr lang="en-US" dirty="0" smtClean="0"/>
              <a:t>directly </a:t>
            </a:r>
            <a:r>
              <a:rPr lang="en-US" dirty="0"/>
              <a:t>to level of satisfaction. Maybe rating system needs </a:t>
            </a:r>
            <a:r>
              <a:rPr lang="en-US" dirty="0" smtClean="0"/>
              <a:t>improvement.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56085" y="614326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402" y="6295668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17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7259"/>
          </a:xfrm>
        </p:spPr>
        <p:txBody>
          <a:bodyPr/>
          <a:lstStyle/>
          <a:p>
            <a:pPr algn="ctr"/>
            <a:r>
              <a:rPr lang="en-US" smtClean="0"/>
              <a:t>Dataset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46291"/>
            <a:ext cx="10301975" cy="4607374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 err="1"/>
              <a:t>satisfaction_level</a:t>
            </a:r>
            <a:r>
              <a:rPr lang="en-US" dirty="0"/>
              <a:t> - Employee Level of satisfaction. </a:t>
            </a:r>
            <a:r>
              <a:rPr lang="en-US" dirty="0" smtClean="0"/>
              <a:t>It </a:t>
            </a:r>
            <a:r>
              <a:rPr lang="en-US" dirty="0"/>
              <a:t>ranges from </a:t>
            </a:r>
            <a:r>
              <a:rPr lang="en-US" b="1" dirty="0"/>
              <a:t>0 (low satisfaction)</a:t>
            </a:r>
            <a:r>
              <a:rPr lang="en-US" dirty="0"/>
              <a:t> to </a:t>
            </a:r>
            <a:r>
              <a:rPr lang="en-US" b="1" dirty="0"/>
              <a:t>1 (high satisfaction)</a:t>
            </a:r>
            <a:endParaRPr lang="en-US" dirty="0"/>
          </a:p>
          <a:p>
            <a:r>
              <a:rPr lang="en-US" i="1" dirty="0" err="1"/>
              <a:t>last_evaluation</a:t>
            </a:r>
            <a:r>
              <a:rPr lang="en-US" dirty="0"/>
              <a:t> - Latest performance evaluation rating of employee. It ranges from </a:t>
            </a:r>
            <a:r>
              <a:rPr lang="en-US" b="1" dirty="0"/>
              <a:t>0 (low rating)</a:t>
            </a:r>
            <a:r>
              <a:rPr lang="en-US" dirty="0"/>
              <a:t> to </a:t>
            </a:r>
            <a:r>
              <a:rPr lang="en-US" b="1" dirty="0"/>
              <a:t>1 (high rating)</a:t>
            </a:r>
            <a:endParaRPr lang="en-US" dirty="0"/>
          </a:p>
          <a:p>
            <a:r>
              <a:rPr lang="en-US" i="1" dirty="0" err="1"/>
              <a:t>number_project</a:t>
            </a:r>
            <a:r>
              <a:rPr lang="en-US" dirty="0"/>
              <a:t> - Number of projects completed while at work. </a:t>
            </a:r>
          </a:p>
          <a:p>
            <a:r>
              <a:rPr lang="en-US" i="1" dirty="0" err="1"/>
              <a:t>average_montly_hours</a:t>
            </a:r>
            <a:r>
              <a:rPr lang="en-US" dirty="0"/>
              <a:t> - Average monthly work hours at workplace. </a:t>
            </a:r>
          </a:p>
          <a:p>
            <a:r>
              <a:rPr lang="en-US" i="1" dirty="0" err="1"/>
              <a:t>time_spend_company</a:t>
            </a:r>
            <a:r>
              <a:rPr lang="en-US" dirty="0"/>
              <a:t> - Number of years spent in the company. </a:t>
            </a:r>
            <a:endParaRPr lang="en-US" dirty="0" smtClean="0"/>
          </a:p>
          <a:p>
            <a:r>
              <a:rPr lang="en-US" i="1" dirty="0" err="1" smtClean="0"/>
              <a:t>Work_accident</a:t>
            </a:r>
            <a:r>
              <a:rPr lang="en-US" dirty="0"/>
              <a:t> - Whether the employee had a workplace </a:t>
            </a:r>
            <a:r>
              <a:rPr lang="en-US" dirty="0" smtClean="0"/>
              <a:t>accident. 1 indicates accident. </a:t>
            </a:r>
            <a:endParaRPr lang="en-US" dirty="0"/>
          </a:p>
          <a:p>
            <a:r>
              <a:rPr lang="en-US" i="1" dirty="0"/>
              <a:t>left</a:t>
            </a:r>
            <a:r>
              <a:rPr lang="en-US" dirty="0"/>
              <a:t> - Whether the employee left the workplace or not. </a:t>
            </a:r>
            <a:r>
              <a:rPr lang="en-US" b="1" dirty="0"/>
              <a:t>1</a:t>
            </a:r>
            <a:r>
              <a:rPr lang="en-US" dirty="0"/>
              <a:t> means </a:t>
            </a:r>
            <a:r>
              <a:rPr lang="en-US" b="1" dirty="0"/>
              <a:t>left</a:t>
            </a:r>
            <a:r>
              <a:rPr lang="en-US" dirty="0"/>
              <a:t> 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i="1" dirty="0"/>
              <a:t>promotion_last_5years</a:t>
            </a:r>
            <a:r>
              <a:rPr lang="en-US" dirty="0"/>
              <a:t> - Whether the employee was promoted in the last five years. </a:t>
            </a:r>
            <a:r>
              <a:rPr lang="en-US" b="1" dirty="0"/>
              <a:t>1</a:t>
            </a:r>
            <a:r>
              <a:rPr lang="en-US" dirty="0"/>
              <a:t> means promoted and </a:t>
            </a:r>
            <a:r>
              <a:rPr lang="en-US" b="1" dirty="0"/>
              <a:t>0</a:t>
            </a:r>
            <a:r>
              <a:rPr lang="en-US" dirty="0"/>
              <a:t> means no promotion in last 5 years. </a:t>
            </a:r>
            <a:endParaRPr lang="en-US" dirty="0" smtClean="0"/>
          </a:p>
          <a:p>
            <a:r>
              <a:rPr lang="en-US" i="1" dirty="0" smtClean="0"/>
              <a:t>sales</a:t>
            </a:r>
            <a:r>
              <a:rPr lang="en-US" dirty="0"/>
              <a:t> - Department in which they work for. </a:t>
            </a:r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sz="1300" i="1" dirty="0" smtClean="0"/>
              <a:t>accounting</a:t>
            </a:r>
            <a:r>
              <a:rPr lang="en-US" sz="1300" dirty="0"/>
              <a:t>, </a:t>
            </a:r>
            <a:r>
              <a:rPr lang="en-US" sz="1300" i="1" dirty="0" err="1"/>
              <a:t>hr</a:t>
            </a:r>
            <a:r>
              <a:rPr lang="en-US" sz="1300" dirty="0"/>
              <a:t>, </a:t>
            </a:r>
            <a:r>
              <a:rPr lang="en-US" sz="1300" i="1" dirty="0"/>
              <a:t>IT</a:t>
            </a:r>
            <a:r>
              <a:rPr lang="en-US" sz="1300" dirty="0"/>
              <a:t>, </a:t>
            </a:r>
            <a:r>
              <a:rPr lang="en-US" sz="1300" i="1" dirty="0"/>
              <a:t>management</a:t>
            </a:r>
            <a:r>
              <a:rPr lang="en-US" sz="1300" dirty="0"/>
              <a:t>, </a:t>
            </a:r>
            <a:r>
              <a:rPr lang="en-US" sz="1300" i="1" dirty="0"/>
              <a:t>marketing</a:t>
            </a:r>
            <a:r>
              <a:rPr lang="en-US" sz="1300" dirty="0"/>
              <a:t>, </a:t>
            </a:r>
            <a:r>
              <a:rPr lang="en-US" sz="1300" dirty="0" smtClean="0"/>
              <a:t>etc.</a:t>
            </a:r>
          </a:p>
          <a:p>
            <a:r>
              <a:rPr lang="en-US" i="1" dirty="0" smtClean="0"/>
              <a:t>salary</a:t>
            </a:r>
            <a:r>
              <a:rPr lang="en-US" dirty="0"/>
              <a:t> - Salary as high, medium &amp; low.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53558" y="6487923"/>
            <a:ext cx="1546210" cy="304799"/>
          </a:xfrm>
        </p:spPr>
        <p:txBody>
          <a:bodyPr/>
          <a:lstStyle/>
          <a:p>
            <a:fld id="{D15CB83C-7469-654A-AB81-A22C369EA50E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492" y="6422019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the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86027"/>
            <a:ext cx="8946541" cy="638031"/>
          </a:xfrm>
        </p:spPr>
        <p:txBody>
          <a:bodyPr/>
          <a:lstStyle/>
          <a:p>
            <a:r>
              <a:rPr lang="en-US" dirty="0" smtClean="0"/>
              <a:t>The client is the HR department for company ABC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7433" y="6448069"/>
            <a:ext cx="990599" cy="304799"/>
          </a:xfrm>
        </p:spPr>
        <p:txBody>
          <a:bodyPr/>
          <a:lstStyle/>
          <a:p>
            <a:fld id="{AC72CB30-DEAE-CF41-B6BB-3BA1166F7342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23" y="6448069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03311" y="3583803"/>
            <a:ext cx="9604121" cy="2074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Why are best and most experienced employees of ABC leaving prematurely.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Explore the factors that are important to the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employees.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Provide recommendation to HR department to lower attrition rate and save on hiring costs.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Build a predictive model to determine their probability in leaving.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46111" y="241272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0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- </a:t>
            </a:r>
            <a:r>
              <a:rPr lang="en-US" dirty="0">
                <a:hlinkClick r:id="rId3"/>
              </a:rPr>
              <a:t>https://www.kaggle.com/ludobenistant/hr-analytics</a:t>
            </a:r>
            <a:endParaRPr lang="en-US" dirty="0"/>
          </a:p>
          <a:p>
            <a:r>
              <a:rPr lang="en-US" dirty="0" smtClean="0"/>
              <a:t>About data</a:t>
            </a:r>
          </a:p>
          <a:p>
            <a:pPr lvl="1"/>
            <a:r>
              <a:rPr lang="en-US" dirty="0" smtClean="0"/>
              <a:t>14,999 Observations</a:t>
            </a:r>
          </a:p>
          <a:p>
            <a:pPr lvl="1"/>
            <a:r>
              <a:rPr lang="en-US" dirty="0" smtClean="0"/>
              <a:t>Observations are described by 10 attributes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11750" y="6485200"/>
            <a:ext cx="1471125" cy="304799"/>
          </a:xfrm>
        </p:spPr>
        <p:txBody>
          <a:bodyPr/>
          <a:lstStyle/>
          <a:p>
            <a:fld id="{2D57C867-0621-3741-B3E3-A228A5064329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8912" y="6522334"/>
            <a:ext cx="3859794" cy="230533"/>
          </a:xfrm>
        </p:spPr>
        <p:txBody>
          <a:bodyPr/>
          <a:lstStyle/>
          <a:p>
            <a:r>
              <a:rPr lang="en-US" dirty="0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0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284" y="679572"/>
            <a:ext cx="9404723" cy="789929"/>
          </a:xfrm>
        </p:spPr>
        <p:txBody>
          <a:bodyPr/>
          <a:lstStyle/>
          <a:p>
            <a:r>
              <a:rPr lang="en-US" dirty="0" smtClean="0"/>
              <a:t>Data Exploration </a:t>
            </a:r>
            <a:br>
              <a:rPr lang="en-US" dirty="0" smtClean="0"/>
            </a:br>
            <a:r>
              <a:rPr lang="en-US" sz="1600" dirty="0"/>
              <a:t> 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52540" y="629506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521" y="6295068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8274" y="1943100"/>
            <a:ext cx="6818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Correlation of satisfaction level of employee and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number </a:t>
            </a:r>
            <a:r>
              <a:rPr lang="en-US" dirty="0"/>
              <a:t>of project,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average monthly </a:t>
            </a:r>
            <a:r>
              <a:rPr lang="en-US" dirty="0"/>
              <a:t>hours,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time </a:t>
            </a:r>
            <a:r>
              <a:rPr lang="en-US" dirty="0"/>
              <a:t>spend with the company,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promotion(in </a:t>
            </a:r>
            <a:r>
              <a:rPr lang="en-US" dirty="0"/>
              <a:t>last 5 years),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Work </a:t>
            </a:r>
            <a:r>
              <a:rPr lang="en-US" dirty="0"/>
              <a:t>accident,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salary </a:t>
            </a:r>
            <a:r>
              <a:rPr lang="en-US" dirty="0"/>
              <a:t>level &amp;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department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997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29149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270" y="6434196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103313" y="3944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4" y="1701357"/>
            <a:ext cx="5537607" cy="31643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9948" y="5219562"/>
            <a:ext cx="10996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Overall we see employees involved in 3-5 projects and spend 174 </a:t>
            </a:r>
            <a:r>
              <a:rPr lang="mr-IN" dirty="0" smtClean="0"/>
              <a:t>–</a:t>
            </a:r>
            <a:r>
              <a:rPr lang="en-US" dirty="0" smtClean="0"/>
              <a:t> 225 average monthly hours ( 8 </a:t>
            </a:r>
            <a:r>
              <a:rPr lang="mr-IN" dirty="0" smtClean="0"/>
              <a:t>–</a:t>
            </a:r>
            <a:r>
              <a:rPr lang="en-US" dirty="0" smtClean="0"/>
              <a:t> 10 hours a day), have high satisfaction level and low attrition rate</a:t>
            </a:r>
            <a:endParaRPr lang="en-US" dirty="0"/>
          </a:p>
        </p:txBody>
      </p:sp>
      <p:pic>
        <p:nvPicPr>
          <p:cNvPr id="104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3" y="1701358"/>
            <a:ext cx="5546495" cy="316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17284" y="679572"/>
            <a:ext cx="9404723" cy="789929"/>
          </a:xfrm>
        </p:spPr>
        <p:txBody>
          <a:bodyPr/>
          <a:lstStyle/>
          <a:p>
            <a:r>
              <a:rPr lang="en-US" dirty="0" smtClean="0"/>
              <a:t>Data Exploration </a:t>
            </a:r>
            <a:br>
              <a:rPr lang="en-US" dirty="0" smtClean="0"/>
            </a:br>
            <a:r>
              <a:rPr lang="en-US" sz="1600" dirty="0"/>
              <a:t> 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053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52540" y="6347320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711" y="6347320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1712" y="5013330"/>
            <a:ext cx="1136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High rating does not equate  directly to level of satisfaction. Maybe rating system needs improvement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Employees who have been 4 years tend to show low attrition but beyond that we see attrition increasing. Perhaps work has become less challenging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1" y="1587554"/>
            <a:ext cx="5605194" cy="319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4" y="1603162"/>
            <a:ext cx="5577836" cy="318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17284" y="679572"/>
            <a:ext cx="9404723" cy="789929"/>
          </a:xfrm>
        </p:spPr>
        <p:txBody>
          <a:bodyPr/>
          <a:lstStyle/>
          <a:p>
            <a:r>
              <a:rPr lang="en-US" dirty="0" smtClean="0"/>
              <a:t>Data Exploration </a:t>
            </a:r>
            <a:br>
              <a:rPr lang="en-US" dirty="0" smtClean="0"/>
            </a:br>
            <a:r>
              <a:rPr lang="en-US" sz="1600" dirty="0"/>
              <a:t> 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73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</a:t>
            </a:r>
            <a:r>
              <a:rPr lang="en-US" dirty="0" smtClean="0"/>
              <a:t>-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number_project</a:t>
            </a:r>
            <a:r>
              <a:rPr lang="en-US" dirty="0"/>
              <a:t>, </a:t>
            </a:r>
            <a:r>
              <a:rPr lang="en-US" dirty="0" err="1"/>
              <a:t>average_montly_hours</a:t>
            </a:r>
            <a:r>
              <a:rPr lang="en-US" dirty="0"/>
              <a:t>, </a:t>
            </a:r>
            <a:r>
              <a:rPr lang="en-US" dirty="0" err="1"/>
              <a:t>last_evaluation</a:t>
            </a:r>
            <a:r>
              <a:rPr lang="en-US" dirty="0"/>
              <a:t> &amp; </a:t>
            </a:r>
            <a:r>
              <a:rPr lang="en-US" dirty="0" err="1"/>
              <a:t>time_spend_company</a:t>
            </a:r>
            <a:r>
              <a:rPr lang="en-US" dirty="0"/>
              <a:t> are of significant interest for </a:t>
            </a:r>
            <a:r>
              <a:rPr lang="en-US" dirty="0" err="1"/>
              <a:t>analysing</a:t>
            </a:r>
            <a:r>
              <a:rPr lang="en-US" dirty="0"/>
              <a:t> </a:t>
            </a:r>
            <a:r>
              <a:rPr lang="en-US" dirty="0" smtClean="0"/>
              <a:t>reasons </a:t>
            </a:r>
            <a:r>
              <a:rPr lang="en-US" dirty="0"/>
              <a:t>for employees </a:t>
            </a:r>
            <a:r>
              <a:rPr lang="en-US" dirty="0" smtClean="0"/>
              <a:t>leaving.</a:t>
            </a:r>
          </a:p>
          <a:p>
            <a:r>
              <a:rPr lang="en-US" dirty="0"/>
              <a:t>It seems low satisfaction is driven by over work and medium satisfaction is due to less work (does less work means lower remuneration?).</a:t>
            </a:r>
          </a:p>
          <a:p>
            <a:r>
              <a:rPr lang="en-US" dirty="0"/>
              <a:t>Employees putting in 8-10 hours a day seems to be having higher satisfaction level and low rate of leaving.</a:t>
            </a:r>
          </a:p>
          <a:p>
            <a:r>
              <a:rPr lang="en-US" dirty="0"/>
              <a:t>Overall right sizing work across the workforce could improve overall satisfaction and company will be able to retain employees and improve overall employee utilization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2509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899" y="6295668"/>
            <a:ext cx="3859795" cy="304801"/>
          </a:xfrm>
        </p:spPr>
        <p:txBody>
          <a:bodyPr/>
          <a:lstStyle/>
          <a:p>
            <a:r>
              <a:rPr lang="en-US" dirty="0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273" y="1412838"/>
            <a:ext cx="10302466" cy="178756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Used K-means clustering</a:t>
            </a:r>
          </a:p>
          <a:p>
            <a:r>
              <a:rPr lang="en-US" dirty="0"/>
              <a:t>Cluster analysis for data had </a:t>
            </a:r>
            <a:r>
              <a:rPr lang="en-US" dirty="0" smtClean="0"/>
              <a:t>33.26%  </a:t>
            </a:r>
            <a:r>
              <a:rPr lang="en-US" dirty="0"/>
              <a:t>of point of </a:t>
            </a:r>
            <a:r>
              <a:rPr lang="en-US" dirty="0" smtClean="0"/>
              <a:t>variability and was not very conclusive.</a:t>
            </a:r>
            <a:endParaRPr lang="en-US" dirty="0"/>
          </a:p>
          <a:p>
            <a:r>
              <a:rPr lang="en-US" dirty="0"/>
              <a:t>On separating the data into set of employees who have left it improved to 51.25% of point </a:t>
            </a:r>
            <a:r>
              <a:rPr lang="en-US" dirty="0" smtClean="0"/>
              <a:t>variability</a:t>
            </a:r>
          </a:p>
          <a:p>
            <a:r>
              <a:rPr lang="en-US" dirty="0" smtClean="0"/>
              <a:t>In the earlier exploratory analysis we were able to see different behavior at 3 satisfaction levels will use 3 clusters.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20612" y="6371887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38054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73" y="3471965"/>
            <a:ext cx="4912179" cy="28069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995" y="3471965"/>
            <a:ext cx="4912179" cy="28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89392" y="640225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9603" y="6402251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31" y="1447800"/>
            <a:ext cx="8125641" cy="46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76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1527</TotalTime>
  <Words>1385</Words>
  <Application>Microsoft Macintosh PowerPoint</Application>
  <PresentationFormat>Widescreen</PresentationFormat>
  <Paragraphs>186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Century Gothic</vt:lpstr>
      <vt:lpstr>Mangal</vt:lpstr>
      <vt:lpstr>Wingdings 3</vt:lpstr>
      <vt:lpstr>Arial</vt:lpstr>
      <vt:lpstr>Ion</vt:lpstr>
      <vt:lpstr>Data Science - Capstone Project </vt:lpstr>
      <vt:lpstr>Who is the client</vt:lpstr>
      <vt:lpstr>Dataset</vt:lpstr>
      <vt:lpstr>Data Exploration    </vt:lpstr>
      <vt:lpstr>Data Exploration    </vt:lpstr>
      <vt:lpstr>Data Exploration    </vt:lpstr>
      <vt:lpstr>Data Exploration - Observations</vt:lpstr>
      <vt:lpstr>Cluster Analysis</vt:lpstr>
      <vt:lpstr>Cluster Analysis</vt:lpstr>
      <vt:lpstr>Cluster Analysis - Observations</vt:lpstr>
      <vt:lpstr>Model to predict Employees leaving</vt:lpstr>
      <vt:lpstr>Logistic Regression - Model</vt:lpstr>
      <vt:lpstr>Random Forest - Model</vt:lpstr>
      <vt:lpstr>Recommendations</vt:lpstr>
      <vt:lpstr>Dataset Dictionary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- Capstone Project </dc:title>
  <dc:creator>Anthony Valantra</dc:creator>
  <cp:lastModifiedBy>Anthony Valantra</cp:lastModifiedBy>
  <cp:revision>57</cp:revision>
  <cp:lastPrinted>2017-03-21T01:02:16Z</cp:lastPrinted>
  <dcterms:created xsi:type="dcterms:W3CDTF">2017-03-20T17:05:25Z</dcterms:created>
  <dcterms:modified xsi:type="dcterms:W3CDTF">2017-04-27T03:01:53Z</dcterms:modified>
</cp:coreProperties>
</file>